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77" r:id="rId6"/>
    <p:sldId id="262" r:id="rId7"/>
    <p:sldId id="276" r:id="rId8"/>
    <p:sldId id="272" r:id="rId9"/>
    <p:sldId id="273" r:id="rId10"/>
    <p:sldId id="274" r:id="rId11"/>
    <p:sldId id="275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Montserrat Thin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Estilo Médio 4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>
      <p:cViewPr varScale="1">
        <p:scale>
          <a:sx n="120" d="100"/>
          <a:sy n="120" d="100"/>
        </p:scale>
        <p:origin x="200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d65448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d65448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63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d65448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d65448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782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503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23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422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271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5214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76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9d6544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a9d6544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a8d18cd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a8d18cd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d6544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d6544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d6544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d6544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6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a9d65448e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a9d65448e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a8d18cd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a8d18cd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011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d65448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d65448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83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d65448e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d65448e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64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7925" y="1111550"/>
            <a:ext cx="7283400" cy="11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6500" dirty="0">
                <a:latin typeface="Montserrat"/>
                <a:ea typeface="Montserrat"/>
                <a:cs typeface="Montserrat"/>
                <a:sym typeface="Montserrat"/>
              </a:rPr>
              <a:t>know4CARE</a:t>
            </a:r>
            <a:endParaRPr sz="6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87725" y="4017500"/>
            <a:ext cx="2070900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>
                <a:latin typeface="Montserrat Thin"/>
                <a:ea typeface="Montserrat Thin"/>
                <a:cs typeface="Montserrat Thin"/>
                <a:sym typeface="Montserrat Thin"/>
              </a:rPr>
              <a:t>Nancia Laudino -  50036506</a:t>
            </a:r>
            <a:endParaRPr sz="8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3210324" cy="5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87725" y="2170150"/>
            <a:ext cx="542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 dirty="0">
                <a:latin typeface="Montserrat"/>
                <a:ea typeface="Montserrat"/>
                <a:cs typeface="Montserrat"/>
                <a:sym typeface="Montserrat"/>
              </a:rPr>
              <a:t>PROJECT FACTORY</a:t>
            </a:r>
            <a:endParaRPr sz="17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7725" y="3217088"/>
            <a:ext cx="17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Docentes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Jacinto Estima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Miguel Boavida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Rodrigo 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Ramírez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962868-9DC2-0D44-868E-2D347E6803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1055184"/>
            <a:ext cx="2493689" cy="40016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10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MODELO DO DOMÍNIO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EF18F8-99E7-3341-8DCB-C0E0B3B4344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38" y="1177042"/>
            <a:ext cx="5662247" cy="38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3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11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WBS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C91BAD-15B6-C94E-9475-E9336F6EDD5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2" b="5174"/>
          <a:stretch/>
        </p:blipFill>
        <p:spPr bwMode="auto">
          <a:xfrm>
            <a:off x="1178169" y="1307000"/>
            <a:ext cx="6717323" cy="3520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506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12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>
                <a:latin typeface="Montserrat"/>
                <a:ea typeface="Montserrat"/>
                <a:cs typeface="Montserrat"/>
                <a:sym typeface="Montserrat"/>
              </a:rPr>
              <a:t>MOODBOARD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0038" y="1363500"/>
            <a:ext cx="6502815" cy="353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13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MOCKUPS (Versão Preliminar)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BD657041-B1F0-9B4A-BBC1-15046A7DC9F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4" y="1511150"/>
            <a:ext cx="4184275" cy="287621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4454F1A-C365-1B4E-98B8-4A409513FD5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27" y="1511149"/>
            <a:ext cx="4331122" cy="28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6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14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3587EF-A8AA-B448-AEA3-24A8CBFC32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7" y="1159767"/>
            <a:ext cx="4342833" cy="2933767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A9323EBE-E803-2447-99C1-79FEA57680F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27" y="1159767"/>
            <a:ext cx="4268405" cy="293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5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15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MOCKUPS (Versão Preliminar)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2E050C57-DBE0-9A41-B029-09FFE7EE327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6" y="1403497"/>
            <a:ext cx="4184275" cy="2987749"/>
          </a:xfrm>
          <a:prstGeom prst="rect">
            <a:avLst/>
          </a:prstGeom>
        </p:spPr>
      </p:pic>
      <p:pic>
        <p:nvPicPr>
          <p:cNvPr id="8" name="Imagem 7" descr="Uma imagem com texto&#10;&#10;Descrição gerada automaticamente">
            <a:extLst>
              <a:ext uri="{FF2B5EF4-FFF2-40B4-BE49-F238E27FC236}">
                <a16:creationId xmlns:a16="http://schemas.microsoft.com/office/drawing/2014/main" id="{6CF38E07-2CF5-4D41-964A-3B3B8A7A5A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79" y="1403497"/>
            <a:ext cx="4353465" cy="29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3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16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Uma imagem com texto&#10;&#10;Descrição gerada automaticamente">
            <a:extLst>
              <a:ext uri="{FF2B5EF4-FFF2-40B4-BE49-F238E27FC236}">
                <a16:creationId xmlns:a16="http://schemas.microsoft.com/office/drawing/2014/main" id="{0D17FFEE-2636-BC40-A681-88935CF2203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3" y="1398215"/>
            <a:ext cx="4284272" cy="2831885"/>
          </a:xfrm>
          <a:prstGeom prst="rect">
            <a:avLst/>
          </a:prstGeom>
        </p:spPr>
      </p:pic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D045CD7A-202B-FF49-9C71-61B9E1BB204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23" y="1398214"/>
            <a:ext cx="4550735" cy="283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17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8930F668-25A1-D946-A0D1-02E1B2347AE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3" y="1224861"/>
            <a:ext cx="4440847" cy="2806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AD3CAB-4C51-D649-A529-6177703C862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24860"/>
            <a:ext cx="4369777" cy="280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32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18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DD266B-C9F0-FD46-A675-3BD9983188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72" y="1079060"/>
            <a:ext cx="5400040" cy="352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2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EQUIPA DE PROJETO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756208" y="2079577"/>
            <a:ext cx="6990600" cy="1600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Nancia Laudino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 err="1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nancialaudino@gmail.com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Licenciatura de Engenharia Informática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IADE | Universidade Europeia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31" y="2079577"/>
            <a:ext cx="1157700" cy="11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3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ENQUADRAMENTO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94200" y="1680144"/>
            <a:ext cx="8355600" cy="1169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algn="just"/>
            <a:r>
              <a:rPr lang="pt-PT" sz="1600" dirty="0">
                <a:highlight>
                  <a:srgbClr val="FFFFFF"/>
                </a:highlight>
                <a:latin typeface="Montserrat Thin" pitchFamily="2" charset="77"/>
              </a:rPr>
              <a:t>O projeto know4CARE consiste no desenvolvimento de um sistema de informação que permita disponibilizar conteúdos educativos para as Ajudantes da Ação Direta (AAD) com o objetivo de auxiliá-los na prestação de cuidados de saúde nas ERPI, sob a monitorização de profissionais de saúde com formação superior.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4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>
                <a:latin typeface="Montserrat"/>
                <a:ea typeface="Montserrat"/>
                <a:cs typeface="Montserrat"/>
                <a:sym typeface="Montserrat"/>
              </a:rPr>
              <a:t>DEFINIÇÃO DO PROBLEMA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387725" y="1403716"/>
            <a:ext cx="8355600" cy="14772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lvl="0" algn="l"/>
            <a:r>
              <a:rPr lang="pt-PT" sz="1200" dirty="0">
                <a:latin typeface="Montserrat Thin" pitchFamily="2" charset="77"/>
              </a:rPr>
              <a:t>1.  Baixa qualificação das Ajudantes da Ação Direta (AAD) </a:t>
            </a:r>
            <a:br>
              <a:rPr lang="pt-PT" sz="1200" dirty="0">
                <a:latin typeface="Montserrat Thin" pitchFamily="2" charset="77"/>
              </a:rPr>
            </a:br>
            <a:r>
              <a:rPr lang="pt-PT" sz="1200" dirty="0">
                <a:latin typeface="Montserrat Thin" pitchFamily="2" charset="77"/>
              </a:rPr>
              <a:t>2.  As ERPI têm elevado risco para surtos de doenças</a:t>
            </a:r>
            <a:br>
              <a:rPr lang="pt-PT" sz="1200" dirty="0">
                <a:latin typeface="Montserrat Thin" pitchFamily="2" charset="77"/>
              </a:rPr>
            </a:br>
            <a:r>
              <a:rPr lang="pt-PT" sz="1200" dirty="0">
                <a:latin typeface="Montserrat Thin" pitchFamily="2" charset="77"/>
              </a:rPr>
              <a:t>3.  As pessoas idosas têm um risco acrescido de contaminação de doenças</a:t>
            </a:r>
            <a:br>
              <a:rPr lang="pt-PT" sz="1200" dirty="0">
                <a:latin typeface="Montserrat Thin" pitchFamily="2" charset="77"/>
              </a:rPr>
            </a:br>
            <a:r>
              <a:rPr lang="pt-PT" sz="1200" dirty="0">
                <a:latin typeface="Montserrat Thin" pitchFamily="2" charset="77"/>
              </a:rPr>
              <a:t>4.  Em muitas ERPI, as AAD passam mais de 10h sem supervisão direta por profissionais de saúde com formação superior</a:t>
            </a:r>
            <a:br>
              <a:rPr lang="pt-PT" sz="1200" dirty="0">
                <a:latin typeface="Montserrat Thin" pitchFamily="2" charset="77"/>
              </a:rPr>
            </a:br>
            <a:r>
              <a:rPr lang="pt-PT" sz="1200" dirty="0">
                <a:latin typeface="Montserrat Thin" pitchFamily="2" charset="77"/>
              </a:rPr>
              <a:t>5.  Insuficiente coordenação dos cuidados</a:t>
            </a:r>
            <a:br>
              <a:rPr lang="pt-PT" sz="1200" dirty="0">
                <a:latin typeface="Montserrat Thin" pitchFamily="2" charset="77"/>
              </a:rPr>
            </a:br>
            <a:endParaRPr sz="1200" dirty="0">
              <a:latin typeface="Montserrat Thin" pitchFamily="2" charset="77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900" y="2416100"/>
            <a:ext cx="963901" cy="151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5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PLATAFORMAS EXISTENTES NO MERCADO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43B006E-6FFF-DF49-B0C6-910E421F2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18002"/>
              </p:ext>
            </p:extLst>
          </p:nvPr>
        </p:nvGraphicFramePr>
        <p:xfrm>
          <a:off x="659219" y="1556103"/>
          <a:ext cx="7091916" cy="30631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660">
                  <a:extLst>
                    <a:ext uri="{9D8B030D-6E8A-4147-A177-3AD203B41FA5}">
                      <a16:colId xmlns:a16="http://schemas.microsoft.com/office/drawing/2014/main" val="3310845457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3773133131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417125798"/>
                    </a:ext>
                  </a:extLst>
                </a:gridCol>
              </a:tblGrid>
              <a:tr h="540133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Logotipo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30607"/>
                  </a:ext>
                </a:extLst>
              </a:tr>
              <a:tr h="540133">
                <a:tc>
                  <a:txBody>
                    <a:bodyPr/>
                    <a:lstStyle/>
                    <a:p>
                      <a:r>
                        <a:rPr lang="pt-PT" sz="1000" b="1" dirty="0" err="1">
                          <a:solidFill>
                            <a:schemeClr val="tx1"/>
                          </a:solidFill>
                        </a:rPr>
                        <a:t>Moodle</a:t>
                      </a:r>
                      <a:endParaRPr lang="pt-PT" sz="1000" b="1" i="0" dirty="0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Permite a criação de cursos “on-line”, páginas de disciplinas, grupos de trabalho e comunidades de aprendizagem.</a:t>
                      </a:r>
                      <a:r>
                        <a:rPr lang="pt-PT" sz="1000" b="0" dirty="0">
                          <a:effectLst/>
                        </a:rPr>
                        <a:t> </a:t>
                      </a:r>
                      <a:endParaRPr lang="pt-PT" sz="10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90184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r>
                        <a:rPr lang="pt-PT" sz="1000" b="1" dirty="0" err="1"/>
                        <a:t>Blackboard</a:t>
                      </a:r>
                      <a:endParaRPr lang="pt-PT" sz="10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O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Blackboard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Learn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é um sistema que permite ensinar, aprender, construir comunidades e compartilhar conhecimento on-line.</a:t>
                      </a:r>
                      <a:endParaRPr lang="pt-PT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Montserrat Thin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51252"/>
                  </a:ext>
                </a:extLst>
              </a:tr>
              <a:tr h="648586">
                <a:tc>
                  <a:txBody>
                    <a:bodyPr/>
                    <a:lstStyle/>
                    <a:p>
                      <a:r>
                        <a:rPr lang="pt-PT" sz="1000" b="1" dirty="0"/>
                        <a:t>Google </a:t>
                      </a:r>
                      <a:r>
                        <a:rPr lang="pt-PT" sz="1000" b="1" dirty="0" err="1"/>
                        <a:t>Classroom</a:t>
                      </a:r>
                      <a:endParaRPr lang="pt-PT" sz="10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Serviço gratuito e poderoso para estabelecimentos de ensino e para qualquer pessoa com uma Conta Google. </a:t>
                      </a:r>
                      <a:endParaRPr lang="pt-PT" sz="10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2582"/>
                  </a:ext>
                </a:extLst>
              </a:tr>
              <a:tr h="695875">
                <a:tc>
                  <a:txBody>
                    <a:bodyPr/>
                    <a:lstStyle/>
                    <a:p>
                      <a:r>
                        <a:rPr lang="pt-PT" sz="1000" b="1" dirty="0" err="1"/>
                        <a:t>Khan</a:t>
                      </a:r>
                      <a:r>
                        <a:rPr lang="pt-PT" sz="1000" b="1" dirty="0"/>
                        <a:t> </a:t>
                      </a:r>
                      <a:r>
                        <a:rPr lang="pt-PT" sz="1000" b="1" dirty="0" err="1"/>
                        <a:t>Academy</a:t>
                      </a:r>
                      <a:endParaRPr lang="pt-PT" sz="10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dirty="0">
                          <a:solidFill>
                            <a:srgbClr val="000000"/>
                          </a:solidFill>
                          <a:effectLst/>
                        </a:rPr>
                        <a:t>A plataforma integra inúmeros exercícios práticos interativos e centenas de vídeos de Matemática do ensino básico. Promove uma aprendizagem lúdica e personalizada, pois à medida que cada aluno evolui ao seu ritmo próprio vai ganhando pontos e medalhas.</a:t>
                      </a:r>
                      <a:endParaRPr lang="pt-PT" sz="1000" b="0" i="0" dirty="0">
                        <a:effectLst/>
                        <a:latin typeface="Montserrat Thin" pitchFamily="2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P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4769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41F4F3E8-149D-EC4B-85A3-EC08F216D75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98" y="2193350"/>
            <a:ext cx="1002709" cy="28679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19E1A8-3336-9943-AF75-5B038985ED2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942" y="2718684"/>
            <a:ext cx="559834" cy="450921"/>
          </a:xfrm>
          <a:prstGeom prst="rect">
            <a:avLst/>
          </a:prstGeom>
        </p:spPr>
      </p:pic>
      <p:pic>
        <p:nvPicPr>
          <p:cNvPr id="17" name="Imagem 16" descr="Uma imagem com texto, ClipArt, captura de ecrã, gráficos de vetor&#10;&#10;Descrição gerada automaticamente">
            <a:extLst>
              <a:ext uri="{FF2B5EF4-FFF2-40B4-BE49-F238E27FC236}">
                <a16:creationId xmlns:a16="http://schemas.microsoft.com/office/drawing/2014/main" id="{F09BFDEB-E160-FF4A-BB2E-31AD2541BDA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34" y="3366496"/>
            <a:ext cx="559835" cy="45092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386CA79-D5CC-D243-92E0-FD68D7BB18A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172" y="4048315"/>
            <a:ext cx="657374" cy="3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6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6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21699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MINDMAP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E9CBD869-E31A-0944-9131-5C40E205322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7" r="-9" b="5090"/>
          <a:stretch/>
        </p:blipFill>
        <p:spPr bwMode="auto">
          <a:xfrm>
            <a:off x="1424762" y="1255345"/>
            <a:ext cx="6294475" cy="36046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7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IDENTIDADE GRÁFICA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C34F51E-0E97-1F4E-8F12-C335479A21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99" y="1936733"/>
            <a:ext cx="1834463" cy="117220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C49BE4-5797-C342-A1C9-6A57019B7A1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842" y="1936733"/>
            <a:ext cx="1578152" cy="102530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C318300-5C06-CE4E-9CEB-E553C71DD0E3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19" y="1863279"/>
            <a:ext cx="1834463" cy="1172209"/>
          </a:xfrm>
          <a:prstGeom prst="rect">
            <a:avLst/>
          </a:prstGeom>
        </p:spPr>
      </p:pic>
      <p:pic>
        <p:nvPicPr>
          <p:cNvPr id="12" name="Google Shape;82;p15">
            <a:extLst>
              <a:ext uri="{FF2B5EF4-FFF2-40B4-BE49-F238E27FC236}">
                <a16:creationId xmlns:a16="http://schemas.microsoft.com/office/drawing/2014/main" id="{C8FF098B-5C33-C840-97CB-FC641DD666C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83475" y="2391699"/>
            <a:ext cx="623698" cy="2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5">
            <a:extLst>
              <a:ext uri="{FF2B5EF4-FFF2-40B4-BE49-F238E27FC236}">
                <a16:creationId xmlns:a16="http://schemas.microsoft.com/office/drawing/2014/main" id="{7FDD72AE-97FB-7C4A-9BCC-D019D1C5A4E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4380" y="2389058"/>
            <a:ext cx="623698" cy="2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B7B2584-5A44-F246-AB79-28736D822281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79" y="3484468"/>
            <a:ext cx="1930874" cy="1266156"/>
          </a:xfrm>
          <a:prstGeom prst="rect">
            <a:avLst/>
          </a:prstGeom>
        </p:spPr>
      </p:pic>
      <p:pic>
        <p:nvPicPr>
          <p:cNvPr id="15" name="Imagem 14" descr="Uma imagem com quadrado&#10;&#10;Descrição gerada automaticamente">
            <a:extLst>
              <a:ext uri="{FF2B5EF4-FFF2-40B4-BE49-F238E27FC236}">
                <a16:creationId xmlns:a16="http://schemas.microsoft.com/office/drawing/2014/main" id="{ACF1815E-18AC-2C4C-A688-9D583C7178C6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5883" r="2920" b="4961"/>
          <a:stretch/>
        </p:blipFill>
        <p:spPr bwMode="auto">
          <a:xfrm>
            <a:off x="2913882" y="3484468"/>
            <a:ext cx="5168900" cy="12661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372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8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DIAGRAMA DE CONTEXTO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B0566ED-2DF8-3F43-B02E-B8EF07E3805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"/>
          <a:stretch/>
        </p:blipFill>
        <p:spPr bwMode="auto">
          <a:xfrm>
            <a:off x="1178169" y="1204547"/>
            <a:ext cx="6734908" cy="3938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3990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9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CASOS DE USO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798DAD-95D4-6E4F-BAE9-5BF9F4D319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161" y="1195754"/>
            <a:ext cx="5319347" cy="394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349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316</Words>
  <Application>Microsoft Macintosh PowerPoint</Application>
  <PresentationFormat>Apresentação no Ecrã (16:9)</PresentationFormat>
  <Paragraphs>56</Paragraphs>
  <Slides>18</Slides>
  <Notes>18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22" baseType="lpstr">
      <vt:lpstr>Arial</vt:lpstr>
      <vt:lpstr>Montserrat Thin</vt:lpstr>
      <vt:lpstr>Montserrat</vt:lpstr>
      <vt:lpstr>Simple Light</vt:lpstr>
      <vt:lpstr>know4CARE</vt:lpstr>
      <vt:lpstr>EQUIPA DE PROJETO</vt:lpstr>
      <vt:lpstr>ENQUADRAMENTO</vt:lpstr>
      <vt:lpstr>DEFINIÇÃO DO PROBLEMA</vt:lpstr>
      <vt:lpstr>PLATAFORMAS EXISTENTES NO MERCADO</vt:lpstr>
      <vt:lpstr>MINDMAP</vt:lpstr>
      <vt:lpstr>IDENTIDADE GRÁFICA</vt:lpstr>
      <vt:lpstr>DIAGRAMA DE CONTEXTO</vt:lpstr>
      <vt:lpstr>CASOS DE USO</vt:lpstr>
      <vt:lpstr>MODELO DO DOMÍNIO</vt:lpstr>
      <vt:lpstr>WBS</vt:lpstr>
      <vt:lpstr>MOODBOARD</vt:lpstr>
      <vt:lpstr>MOCKUPS (Versão Preliminar)</vt:lpstr>
      <vt:lpstr>Apresentação do PowerPoint</vt:lpstr>
      <vt:lpstr>MOCKUPS (Versão Preliminar)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know4CARE</dc:title>
  <cp:lastModifiedBy>Nancia  Laudino</cp:lastModifiedBy>
  <cp:revision>12</cp:revision>
  <dcterms:modified xsi:type="dcterms:W3CDTF">2021-04-06T00:44:00Z</dcterms:modified>
</cp:coreProperties>
</file>